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75" r:id="rId2"/>
    <p:sldId id="274" r:id="rId3"/>
    <p:sldId id="267" r:id="rId4"/>
    <p:sldId id="276" r:id="rId5"/>
    <p:sldId id="264" r:id="rId6"/>
    <p:sldId id="270" r:id="rId7"/>
    <p:sldId id="277" r:id="rId8"/>
    <p:sldId id="278" r:id="rId9"/>
    <p:sldId id="256" r:id="rId10"/>
    <p:sldId id="279" r:id="rId11"/>
    <p:sldId id="280" r:id="rId12"/>
    <p:sldId id="258" r:id="rId13"/>
    <p:sldId id="257" r:id="rId14"/>
    <p:sldId id="281" r:id="rId15"/>
    <p:sldId id="282" r:id="rId16"/>
    <p:sldId id="283" r:id="rId17"/>
    <p:sldId id="266" r:id="rId18"/>
    <p:sldId id="284" r:id="rId19"/>
    <p:sldId id="285" r:id="rId20"/>
    <p:sldId id="260" r:id="rId21"/>
    <p:sldId id="259" r:id="rId22"/>
    <p:sldId id="268" r:id="rId23"/>
    <p:sldId id="269" r:id="rId24"/>
    <p:sldId id="286" r:id="rId25"/>
    <p:sldId id="265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7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-3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64334-E1EF-FC4C-BBF5-CC3A3278568A}" type="datetimeFigureOut">
              <a:rPr lang="en-US" smtClean="0"/>
              <a:t>4/25/17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4E854-5445-E245-ACDD-C2EE1B8A2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789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FF967-6913-C64A-BC8F-DDFDB9672E51}" type="datetimeFigureOut">
              <a:rPr lang="en-US" smtClean="0"/>
              <a:t>4/25/17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9405B-F884-DB44-8016-8C9B1D320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372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B3D4C-C4C0-AE48-ACEB-A84FFAC55666}" type="datetime1">
              <a:rPr lang="en-US" smtClean="0"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66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F5E16-7623-4647-A250-69447C0E5042}" type="datetime1">
              <a:rPr lang="en-US" smtClean="0"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9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E3DF-C3E7-5749-8305-3418A75AF204}" type="datetime1">
              <a:rPr lang="en-US" smtClean="0"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6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158C-A116-9F44-A1F4-7015F4611F2F}" type="datetime1">
              <a:rPr lang="en-US" smtClean="0"/>
              <a:t>4/25/17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3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BE9E9-3FCE-1D4D-A234-A5A9F6DA2089}" type="datetime1">
              <a:rPr lang="en-US" smtClean="0"/>
              <a:t>4/25/17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78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0353-65B3-E148-9615-DF171AA8347C}" type="datetime1">
              <a:rPr lang="en-US" smtClean="0"/>
              <a:t>4/25/17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3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E7B0-7C7C-6048-A3DA-89B8004FCA80}" type="datetime1">
              <a:rPr lang="en-US" smtClean="0"/>
              <a:t>4/25/17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1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6D159-E349-B74A-95D7-3409C1A01141}" type="datetime1">
              <a:rPr lang="en-US" smtClean="0"/>
              <a:t>4/25/17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5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19BC-3714-A245-876C-10AE1CC69876}" type="datetime1">
              <a:rPr lang="en-US" smtClean="0"/>
              <a:t>4/25/17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73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F684-42A6-5A49-A8F0-F1FCC14DC56D}" type="datetime1">
              <a:rPr lang="en-US" smtClean="0"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9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839B-9D6D-5048-ABD7-7EBB1688EF61}" type="datetime1">
              <a:rPr lang="en-US" smtClean="0"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77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AE651-E7A1-B545-856B-5DB8602799AE}" type="datetime1">
              <a:rPr lang="en-US" smtClean="0"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(c) David J. Smith Consulting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B954-BBFA-DB4A-B253-B23E9805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6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lob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433" y="373564"/>
            <a:ext cx="6698856" cy="33234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408" y="3836405"/>
            <a:ext cx="8347057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PROMOTING INCLUSIVENESS AND JUSTICE FOR ALL AMERICANS</a:t>
            </a:r>
          </a:p>
          <a:p>
            <a:pPr algn="ctr"/>
            <a:r>
              <a:rPr lang="en-US" sz="2400" b="1" dirty="0" smtClean="0"/>
              <a:t>VASFAA Conference</a:t>
            </a:r>
          </a:p>
          <a:p>
            <a:pPr algn="ctr"/>
            <a:r>
              <a:rPr lang="en-US" sz="2000" dirty="0" smtClean="0"/>
              <a:t>April 24, 2017</a:t>
            </a:r>
          </a:p>
          <a:p>
            <a:pPr algn="ctr"/>
            <a:endParaRPr lang="en-US" dirty="0" smtClean="0"/>
          </a:p>
          <a:p>
            <a:pPr algn="ctr"/>
            <a:r>
              <a:rPr lang="en-US" b="1" dirty="0" smtClean="0"/>
              <a:t>DAVID J. SMITH</a:t>
            </a:r>
          </a:p>
          <a:p>
            <a:pPr algn="ctr"/>
            <a:r>
              <a:rPr lang="en-US" dirty="0" smtClean="0"/>
              <a:t>Forage Center for Peacebuilding and Humanitarian Education</a:t>
            </a:r>
          </a:p>
          <a:p>
            <a:pPr algn="ctr"/>
            <a:r>
              <a:rPr lang="en-US" dirty="0" smtClean="0"/>
              <a:t>George Mason University</a:t>
            </a:r>
          </a:p>
          <a:p>
            <a:pPr algn="ctr"/>
            <a:r>
              <a:rPr lang="en-US" dirty="0" smtClean="0"/>
              <a:t>Peacebuilding </a:t>
            </a:r>
            <a:r>
              <a:rPr lang="en-US" dirty="0" smtClean="0"/>
              <a:t>Trainer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(c) David J. Smith Consulting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947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170421_19051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xfrm>
            <a:off x="457200" y="1288898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91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rgus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7" y="1137121"/>
            <a:ext cx="7193949" cy="4498682"/>
          </a:xfrm>
          <a:prstGeom prst="rect">
            <a:avLst/>
          </a:prstGeom>
        </p:spPr>
      </p:pic>
      <p:pic>
        <p:nvPicPr>
          <p:cNvPr id="2" name="Picture 1" descr="Screen Shot 2017-04-17 at 7.19.3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655"/>
            <a:ext cx="9144000" cy="648034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28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70421_1854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73" y="1120691"/>
            <a:ext cx="7823200" cy="4394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1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543" y="487198"/>
            <a:ext cx="5201526" cy="5685389"/>
          </a:xfrm>
          <a:prstGeom prst="rect">
            <a:avLst/>
          </a:prstGeom>
        </p:spPr>
      </p:pic>
      <p:pic>
        <p:nvPicPr>
          <p:cNvPr id="3" name="Picture 2" descr="Screen Shot 2017-01-15 at 7.36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20" y="249042"/>
            <a:ext cx="5633737" cy="604065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48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20170421_10415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xfrm>
            <a:off x="457200" y="1102116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7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0170421_1557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" y="1133142"/>
            <a:ext cx="7725844" cy="434578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7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7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979" y="2493472"/>
            <a:ext cx="4458779" cy="234445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86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cintosh HD:Users:davidsmith:Desktop:download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498" y="3492789"/>
            <a:ext cx="2999160" cy="295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Macintosh HD:Users:davidsmith:Desktop:download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214" y="633876"/>
            <a:ext cx="3170074" cy="32523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81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0170421_1530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8" y="1058429"/>
            <a:ext cx="8354892" cy="469962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05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20170421_1157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18" y="1207856"/>
            <a:ext cx="7456909" cy="452898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81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20170421_11433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xfrm>
            <a:off x="457200" y="1164376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1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ap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864" r="-42864"/>
          <a:stretch>
            <a:fillRect/>
          </a:stretch>
        </p:blipFill>
        <p:spPr>
          <a:xfrm>
            <a:off x="0" y="878231"/>
            <a:ext cx="9293806" cy="511123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4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7-04-23 at 10.14.2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" r="1064"/>
          <a:stretch>
            <a:fillRect/>
          </a:stretch>
        </p:blipFill>
        <p:spPr>
          <a:xfrm>
            <a:off x="947475" y="1587749"/>
            <a:ext cx="7337379" cy="4035276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65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Refugees in FY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369" y="1861694"/>
            <a:ext cx="729652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Democratic Republic of Congo		16,380</a:t>
            </a:r>
          </a:p>
          <a:p>
            <a:pPr marL="0" indent="0">
              <a:buNone/>
            </a:pPr>
            <a:r>
              <a:rPr lang="en-US" dirty="0" smtClean="0"/>
              <a:t>Syria											12,587</a:t>
            </a:r>
          </a:p>
          <a:p>
            <a:pPr marL="0" indent="0">
              <a:buNone/>
            </a:pPr>
            <a:r>
              <a:rPr lang="en-US" dirty="0" smtClean="0"/>
              <a:t>Burma (Myanmar)						12,347</a:t>
            </a:r>
          </a:p>
          <a:p>
            <a:pPr marL="0" indent="0">
              <a:buNone/>
            </a:pPr>
            <a:r>
              <a:rPr lang="en-US" dirty="0" smtClean="0"/>
              <a:t>Iraq											  9,880</a:t>
            </a:r>
          </a:p>
          <a:p>
            <a:pPr marL="0" indent="0">
              <a:buNone/>
            </a:pPr>
            <a:r>
              <a:rPr lang="en-US" dirty="0" smtClean="0"/>
              <a:t>Somalia										  9,020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3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>
            <a:alpha val="4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ide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 r="4542"/>
          <a:stretch>
            <a:fillRect/>
          </a:stretch>
        </p:blipFill>
        <p:spPr>
          <a:xfrm>
            <a:off x="457200" y="1164376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5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917" y="896553"/>
            <a:ext cx="658679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“A world of peace and solidarity can only be accomplished by </a:t>
            </a:r>
          </a:p>
          <a:p>
            <a:pPr algn="ctr"/>
            <a:r>
              <a:rPr lang="en-US" sz="4000" dirty="0" smtClean="0"/>
              <a:t>acknowledging and celebrating our diversity.”</a:t>
            </a:r>
          </a:p>
          <a:p>
            <a:pPr algn="ctr"/>
            <a:endParaRPr lang="en-US" sz="4000" dirty="0"/>
          </a:p>
          <a:p>
            <a:pPr algn="ctr"/>
            <a:endParaRPr lang="en-US" sz="4000" dirty="0" smtClean="0"/>
          </a:p>
          <a:p>
            <a:pPr algn="ctr"/>
            <a:r>
              <a:rPr lang="en-US" sz="2000" dirty="0" smtClean="0"/>
              <a:t>-Former UN Secretary-General Ban Ki-moon</a:t>
            </a: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95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70421_0907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02" y="1245211"/>
            <a:ext cx="7495745" cy="421635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rgus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7" y="1137121"/>
            <a:ext cx="7193949" cy="449868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66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 4 (4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4" b="13184"/>
          <a:stretch>
            <a:fillRect/>
          </a:stretch>
        </p:blipFill>
        <p:spPr>
          <a:xfrm>
            <a:off x="457200" y="1313801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60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170421_13095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" b="1185"/>
          <a:stretch>
            <a:fillRect/>
          </a:stretch>
        </p:blipFill>
        <p:spPr>
          <a:xfrm>
            <a:off x="457200" y="1313801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39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Rica-Jenkins-Memorial-before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457200" y="1417638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86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Rica-Jenkins-Memorial-before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2" b="6352"/>
          <a:stretch>
            <a:fillRect/>
          </a:stretch>
        </p:blipFill>
        <p:spPr>
          <a:xfrm>
            <a:off x="457200" y="1288897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53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20170421_1623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67" y="1039238"/>
            <a:ext cx="7856836" cy="441947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21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-zMlGppWUq2IZaRyq7scT9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76" y="1564240"/>
            <a:ext cx="5665389" cy="45323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1482" y="479243"/>
            <a:ext cx="7405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 smtClean="0"/>
              <a:t>We have made strides in advancing inclusiveness </a:t>
            </a:r>
          </a:p>
          <a:p>
            <a:r>
              <a:rPr lang="en-US" sz="2400" b="1" dirty="0" smtClean="0"/>
              <a:t>and justice, but we still have much work to do</a:t>
            </a:r>
            <a:endParaRPr lang="en-US" sz="2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59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2570" y="624721"/>
            <a:ext cx="7670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2. Symbols and symbolism are important in our society. </a:t>
            </a:r>
          </a:p>
          <a:p>
            <a:r>
              <a:rPr lang="en-US" sz="2400" b="1" dirty="0" smtClean="0"/>
              <a:t>They can connote exclusion as well as inclusion</a:t>
            </a:r>
            <a:endParaRPr lang="en-US" sz="2400" b="1" dirty="0"/>
          </a:p>
        </p:txBody>
      </p:sp>
      <p:pic>
        <p:nvPicPr>
          <p:cNvPr id="3" name="Picture 2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086" y="1805555"/>
            <a:ext cx="3968837" cy="396883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25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5411" y="734675"/>
            <a:ext cx="7452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3. We have an obligation to the vulnerable to our society</a:t>
            </a:r>
            <a:endParaRPr lang="en-US" sz="2400" b="1" dirty="0"/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134" y="2241380"/>
            <a:ext cx="5802354" cy="259081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17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287" y="274535"/>
            <a:ext cx="841714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4. Diversity includes more than the generally protected kinds of differences, but includes differences based on living conditions, economic circumstances, learning styles, and behavioral abilities</a:t>
            </a:r>
            <a:endParaRPr lang="en-US" sz="2400" b="1" dirty="0"/>
          </a:p>
        </p:txBody>
      </p:sp>
      <p:pic>
        <p:nvPicPr>
          <p:cNvPr id="3" name="Picture 2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36" y="2781397"/>
            <a:ext cx="5087203" cy="271759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9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765" y="386604"/>
            <a:ext cx="72965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5. We need to remember that the motivation for people coming to the U.S. today is no different than in previous generations: to have a better life</a:t>
            </a:r>
            <a:endParaRPr lang="en-US" sz="2400" b="1" dirty="0"/>
          </a:p>
        </p:txBody>
      </p:sp>
      <p:pic>
        <p:nvPicPr>
          <p:cNvPr id="3" name="Picture 2" descr="FT_17.01.27_refugee_fac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52" y="1835974"/>
            <a:ext cx="7152121" cy="447007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88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417" y="587365"/>
            <a:ext cx="851676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6. We need to support the work of professionals working to make our society safe and accepting. We also need to be prepared to be critical when necessary</a:t>
            </a:r>
            <a:endParaRPr lang="en-US" sz="2400" b="1" dirty="0"/>
          </a:p>
        </p:txBody>
      </p:sp>
      <p:pic>
        <p:nvPicPr>
          <p:cNvPr id="3" name="Picture 2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93" y="2655522"/>
            <a:ext cx="4473007" cy="250488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17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182" y="536030"/>
            <a:ext cx="81556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"/>
            </a:pPr>
            <a:r>
              <a:rPr lang="en-US" sz="2400" b="1" dirty="0" smtClean="0"/>
              <a:t>We need to continue to insure that colleges are safe places</a:t>
            </a:r>
          </a:p>
          <a:p>
            <a:r>
              <a:rPr lang="en-US" sz="2400" b="1" dirty="0" smtClean="0"/>
              <a:t> for students to learn and share</a:t>
            </a:r>
            <a:endParaRPr lang="en-US" sz="2400" b="1" dirty="0"/>
          </a:p>
        </p:txBody>
      </p:sp>
      <p:pic>
        <p:nvPicPr>
          <p:cNvPr id="3" name="Picture 2" descr="northernvirginia-sidebar-0622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905" y="1730843"/>
            <a:ext cx="5892800" cy="4318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03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2600" y="516296"/>
            <a:ext cx="8178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8. Never doubt that a small group of thoughtful committed citizens can change the world, indeed, it’s the only thing that ever has </a:t>
            </a:r>
            <a:r>
              <a:rPr lang="en-US" dirty="0" smtClean="0"/>
              <a:t>(Attributed to Margaret Mead)</a:t>
            </a:r>
            <a:endParaRPr lang="en-US" dirty="0"/>
          </a:p>
        </p:txBody>
      </p:sp>
      <p:pic>
        <p:nvPicPr>
          <p:cNvPr id="3" name="Content Placeholder 3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" r="-106"/>
          <a:stretch>
            <a:fillRect/>
          </a:stretch>
        </p:blipFill>
        <p:spPr>
          <a:xfrm>
            <a:off x="1058907" y="2028673"/>
            <a:ext cx="7001201" cy="385039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55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65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20170421_1903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xfrm rot="5400000">
            <a:off x="2288268" y="1479264"/>
            <a:ext cx="4537889" cy="4183672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(c) David J. Smith Consulting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0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519</Words>
  <Application>Microsoft Macintosh PowerPoint</Application>
  <PresentationFormat>On-screen Show (4:3)</PresentationFormat>
  <Paragraphs>63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Refugees in FY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Educational Consultant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J. Smith</dc:creator>
  <cp:lastModifiedBy>David J. Smith</cp:lastModifiedBy>
  <cp:revision>18</cp:revision>
  <dcterms:created xsi:type="dcterms:W3CDTF">2017-04-23T15:03:29Z</dcterms:created>
  <dcterms:modified xsi:type="dcterms:W3CDTF">2017-04-25T21:32:47Z</dcterms:modified>
</cp:coreProperties>
</file>