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4" r:id="rId6"/>
    <p:sldId id="275" r:id="rId7"/>
    <p:sldId id="260" r:id="rId8"/>
    <p:sldId id="261" r:id="rId9"/>
    <p:sldId id="262" r:id="rId10"/>
    <p:sldId id="263" r:id="rId11"/>
    <p:sldId id="265" r:id="rId12"/>
    <p:sldId id="27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69" autoAdjust="0"/>
  </p:normalViewPr>
  <p:slideViewPr>
    <p:cSldViewPr snapToGrid="0" snapToObjects="1">
      <p:cViewPr varScale="1">
        <p:scale>
          <a:sx n="142" d="100"/>
          <a:sy n="142" d="100"/>
        </p:scale>
        <p:origin x="-22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8" d="100"/>
        <a:sy n="15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3D95B-5142-CC4E-8679-80F4B7C2330E}" type="datetimeFigureOut">
              <a:rPr lang="en-US" smtClean="0"/>
              <a:t>6/17/15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F99B7-BBC7-1945-8CA2-EB6A7631A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64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6/17/15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4652" y="1794935"/>
            <a:ext cx="6036017" cy="1828090"/>
          </a:xfrm>
        </p:spPr>
        <p:txBody>
          <a:bodyPr/>
          <a:lstStyle/>
          <a:p>
            <a:pPr algn="l"/>
            <a:r>
              <a:rPr lang="en-US" dirty="0" smtClean="0"/>
              <a:t>PEACEJ    BS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4652" y="2989951"/>
            <a:ext cx="6024727" cy="2270671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How to Start a Career in Peacebuilding</a:t>
            </a:r>
          </a:p>
          <a:p>
            <a:pPr algn="l"/>
            <a:endParaRPr lang="en-US" dirty="0"/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David J. Smith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International Conference on Conflict Resolution Education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</a:rPr>
              <a:t>June 19, 2015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4" y="2216863"/>
            <a:ext cx="554538" cy="5545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730" y="2216863"/>
            <a:ext cx="1044914" cy="175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23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Reality Check!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386" y="2119257"/>
            <a:ext cx="7354584" cy="3944941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 Average college debt after four years? </a:t>
            </a:r>
          </a:p>
          <a:p>
            <a:pPr lvl="1"/>
            <a:r>
              <a:rPr lang="en-US" sz="1800" dirty="0" smtClean="0">
                <a:solidFill>
                  <a:srgbClr val="008000"/>
                </a:solidFill>
              </a:rPr>
              <a:t>$29,400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Unemployment rate in 2014 for recent grads? </a:t>
            </a:r>
          </a:p>
          <a:p>
            <a:pPr lvl="1"/>
            <a:r>
              <a:rPr lang="en-US" sz="1800" dirty="0" smtClean="0">
                <a:solidFill>
                  <a:srgbClr val="008000"/>
                </a:solidFill>
              </a:rPr>
              <a:t>8.5%</a:t>
            </a:r>
          </a:p>
          <a:p>
            <a:r>
              <a:rPr lang="en-US" sz="2000" dirty="0" smtClean="0"/>
              <a:t> Highest in demand professions? </a:t>
            </a:r>
          </a:p>
          <a:p>
            <a:pPr lvl="1"/>
            <a:r>
              <a:rPr lang="en-US" sz="1800" dirty="0" smtClean="0">
                <a:solidFill>
                  <a:srgbClr val="008000"/>
                </a:solidFill>
              </a:rPr>
              <a:t>Engineering/business (60%)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Least in demand majors? </a:t>
            </a:r>
          </a:p>
          <a:p>
            <a:pPr lvl="1"/>
            <a:r>
              <a:rPr lang="en-US" sz="1800" dirty="0" smtClean="0">
                <a:solidFill>
                  <a:srgbClr val="008000"/>
                </a:solidFill>
              </a:rPr>
              <a:t>Social sciences/humanities (11 &amp; 10%)</a:t>
            </a:r>
          </a:p>
          <a:p>
            <a:r>
              <a:rPr lang="en-US" sz="2000" dirty="0" smtClean="0"/>
              <a:t> Highest starting salary? </a:t>
            </a:r>
          </a:p>
          <a:p>
            <a:pPr lvl="1"/>
            <a:r>
              <a:rPr lang="en-US" sz="1800" dirty="0" smtClean="0">
                <a:solidFill>
                  <a:srgbClr val="008000"/>
                </a:solidFill>
              </a:rPr>
              <a:t>Petroleum engineering, $93,500</a:t>
            </a:r>
          </a:p>
          <a:p>
            <a:r>
              <a:rPr lang="en-US" dirty="0"/>
              <a:t> </a:t>
            </a:r>
            <a:r>
              <a:rPr lang="en-US" sz="2000" dirty="0" smtClean="0"/>
              <a:t>Percentage of students who view that going to college is about job preparation? </a:t>
            </a:r>
          </a:p>
          <a:p>
            <a:pPr lvl="1"/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008000"/>
                </a:solidFill>
              </a:rPr>
              <a:t>86%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Percentage of students who view that going to college is about “enlightenment”?</a:t>
            </a:r>
          </a:p>
          <a:p>
            <a:pPr lvl="1"/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008000"/>
                </a:solidFill>
              </a:rPr>
              <a:t>46%</a:t>
            </a:r>
            <a:endParaRPr lang="en-US" dirty="0" smtClean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54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i="1" dirty="0" smtClean="0">
                <a:solidFill>
                  <a:srgbClr val="008000"/>
                </a:solidFill>
              </a:rPr>
              <a:t>All Education is Career Education</a:t>
            </a:r>
          </a:p>
          <a:p>
            <a:pPr marL="0" indent="0" algn="ctr">
              <a:buNone/>
            </a:pP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51178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Career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At graduate level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USIP SR 246: “Graduate-level academic institutions are </a:t>
            </a:r>
            <a:r>
              <a:rPr lang="en-US" dirty="0" smtClean="0">
                <a:solidFill>
                  <a:srgbClr val="008000"/>
                </a:solidFill>
              </a:rPr>
              <a:t>not </a:t>
            </a:r>
            <a:r>
              <a:rPr lang="en-US" dirty="0">
                <a:solidFill>
                  <a:srgbClr val="008000"/>
                </a:solidFill>
              </a:rPr>
              <a:t>adequately preparing students for careers.</a:t>
            </a:r>
            <a:r>
              <a:rPr lang="en-US" dirty="0" smtClean="0">
                <a:solidFill>
                  <a:srgbClr val="008000"/>
                </a:solidFill>
              </a:rPr>
              <a:t>”</a:t>
            </a:r>
          </a:p>
          <a:p>
            <a:r>
              <a:rPr lang="en-US" dirty="0"/>
              <a:t> </a:t>
            </a:r>
            <a:r>
              <a:rPr lang="en-US" dirty="0" smtClean="0"/>
              <a:t>At undergraduate level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70% of faculty are providing direction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86% of faculty believe a text for students is needed</a:t>
            </a:r>
          </a:p>
        </p:txBody>
      </p:sp>
    </p:spTree>
    <p:extLst>
      <p:ext uri="{BB962C8B-B14F-4D97-AF65-F5344CB8AC3E}">
        <p14:creationId xmlns:p14="http://schemas.microsoft.com/office/powerpoint/2010/main" val="2191517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63448"/>
            <a:ext cx="6965245" cy="1056619"/>
          </a:xfrm>
        </p:spPr>
        <p:txBody>
          <a:bodyPr>
            <a:noAutofit/>
          </a:bodyPr>
          <a:lstStyle/>
          <a:p>
            <a:r>
              <a:rPr lang="en-US" sz="4800" dirty="0" smtClean="0"/>
              <a:t>Peacebuilding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2483" y="2020067"/>
            <a:ext cx="6807785" cy="387817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Artificial dichotomies 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Global vs. domestic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 Research vs. applied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Activist vs. facilitative</a:t>
            </a:r>
          </a:p>
          <a:p>
            <a:r>
              <a:rPr lang="en-US" dirty="0"/>
              <a:t> </a:t>
            </a:r>
            <a:r>
              <a:rPr lang="en-US" dirty="0" smtClean="0"/>
              <a:t>Professionals use multiple terms to characterize their work causing confusion (for students and the public)</a:t>
            </a:r>
          </a:p>
          <a:p>
            <a:pPr lvl="1"/>
            <a:r>
              <a:rPr lang="en-US" dirty="0"/>
              <a:t> </a:t>
            </a:r>
            <a:r>
              <a:rPr lang="en-US" dirty="0" smtClean="0">
                <a:solidFill>
                  <a:srgbClr val="008000"/>
                </a:solidFill>
              </a:rPr>
              <a:t>Conflict resolution, management, transformation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 Conflict resolution education vs. peace education</a:t>
            </a:r>
          </a:p>
          <a:p>
            <a:r>
              <a:rPr lang="en-US" dirty="0"/>
              <a:t> </a:t>
            </a:r>
            <a:r>
              <a:rPr lang="en-US" dirty="0" smtClean="0"/>
              <a:t>Overall expectation in field is to build peaceful relations</a:t>
            </a:r>
          </a:p>
          <a:p>
            <a:pPr lvl="1"/>
            <a:r>
              <a:rPr lang="en-US" dirty="0"/>
              <a:t> </a:t>
            </a:r>
            <a:r>
              <a:rPr lang="en-US" dirty="0" smtClean="0">
                <a:solidFill>
                  <a:srgbClr val="008000"/>
                </a:solidFill>
              </a:rPr>
              <a:t>Cognitive by way of “knowledge”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Non cognitive/applied by way of “skills”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Constitutes “peacebuilding”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582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Strategic Peacebuilding Pathways</a:t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en-US" sz="1600" dirty="0" err="1" smtClean="0"/>
              <a:t>Lederach</a:t>
            </a:r>
            <a:r>
              <a:rPr lang="en-US" sz="1600" dirty="0" smtClean="0"/>
              <a:t> and Mansfield)</a:t>
            </a:r>
            <a:endParaRPr lang="en-US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32" b="932"/>
          <a:stretch>
            <a:fillRect/>
          </a:stretch>
        </p:blipFill>
        <p:spPr>
          <a:xfrm>
            <a:off x="1463040" y="2226588"/>
            <a:ext cx="6196405" cy="3603812"/>
          </a:xfrm>
        </p:spPr>
      </p:pic>
    </p:spTree>
    <p:extLst>
      <p:ext uri="{BB962C8B-B14F-4D97-AF65-F5344CB8AC3E}">
        <p14:creationId xmlns:p14="http://schemas.microsoft.com/office/powerpoint/2010/main" val="1558148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Faculty/Staff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564422" cy="3603812"/>
          </a:xfrm>
        </p:spPr>
        <p:txBody>
          <a:bodyPr>
            <a:normAutofit/>
          </a:bodyPr>
          <a:lstStyle/>
          <a:p>
            <a:pPr lvl="1"/>
            <a:r>
              <a:rPr lang="en-US" sz="2400" dirty="0" smtClean="0"/>
              <a:t>Most come  from discrete research/theoretical backgrounds</a:t>
            </a:r>
          </a:p>
          <a:p>
            <a:pPr lvl="1"/>
            <a:r>
              <a:rPr lang="en-US" sz="2400" dirty="0" smtClean="0"/>
              <a:t>Fewer come from practitioner backgrounds</a:t>
            </a:r>
          </a:p>
          <a:p>
            <a:pPr lvl="1"/>
            <a:r>
              <a:rPr lang="en-US" sz="2400" dirty="0" smtClean="0"/>
              <a:t>Faculty are at times ill-prepared to provide career direction</a:t>
            </a:r>
          </a:p>
          <a:p>
            <a:pPr lvl="1"/>
            <a:r>
              <a:rPr lang="en-US" sz="2400" dirty="0" smtClean="0"/>
              <a:t>Career counselors do not always understand the field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7704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Come with passion and excitement</a:t>
            </a:r>
          </a:p>
          <a:p>
            <a:r>
              <a:rPr lang="en-US" dirty="0" smtClean="0"/>
              <a:t>Come with little realistic understanding</a:t>
            </a:r>
          </a:p>
          <a:p>
            <a:r>
              <a:rPr lang="en-US" dirty="0" smtClean="0"/>
              <a:t>Generally have some interests and expectations for careers </a:t>
            </a:r>
          </a:p>
          <a:p>
            <a:r>
              <a:rPr lang="en-US" dirty="0" smtClean="0"/>
              <a:t>Are not sure how their interests align with the field</a:t>
            </a:r>
          </a:p>
          <a:p>
            <a:r>
              <a:rPr lang="en-US" dirty="0" smtClean="0"/>
              <a:t>Come to believe that occupations that require more education and training are only </a:t>
            </a:r>
            <a:r>
              <a:rPr lang="en-US" dirty="0" smtClean="0"/>
              <a:t>options</a:t>
            </a:r>
          </a:p>
          <a:p>
            <a:r>
              <a:rPr lang="en-US" dirty="0" smtClean="0"/>
              <a:t>Dealing with parental pressure and loan repayment obligations</a:t>
            </a:r>
            <a:endParaRPr lang="en-US" dirty="0" smtClean="0"/>
          </a:p>
          <a:p>
            <a:r>
              <a:rPr lang="en-US" dirty="0" smtClean="0"/>
              <a:t>Results in </a:t>
            </a:r>
            <a:r>
              <a:rPr lang="en-US" dirty="0" smtClean="0"/>
              <a:t>unrealistic </a:t>
            </a:r>
            <a:r>
              <a:rPr lang="en-US" dirty="0" smtClean="0"/>
              <a:t>expectations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72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Career Framework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5512" r="-5512"/>
          <a:stretch>
            <a:fillRect/>
          </a:stretch>
        </p:blipFill>
        <p:spPr>
          <a:xfrm>
            <a:off x="2044394" y="2405472"/>
            <a:ext cx="4717182" cy="2743500"/>
          </a:xfrm>
        </p:spPr>
      </p:pic>
    </p:spTree>
    <p:extLst>
      <p:ext uri="{BB962C8B-B14F-4D97-AF65-F5344CB8AC3E}">
        <p14:creationId xmlns:p14="http://schemas.microsoft.com/office/powerpoint/2010/main" val="227895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Peacebuilding Impact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745987"/>
              </p:ext>
            </p:extLst>
          </p:nvPr>
        </p:nvGraphicFramePr>
        <p:xfrm>
          <a:off x="1463675" y="2119313"/>
          <a:ext cx="6196014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98007"/>
                <a:gridCol w="309800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Direct</a:t>
                      </a:r>
                      <a:r>
                        <a:rPr lang="en-US" baseline="0" dirty="0" smtClean="0"/>
                        <a:t> 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Indirect</a:t>
                      </a:r>
                      <a:r>
                        <a:rPr lang="en-US" baseline="0" dirty="0" smtClean="0"/>
                        <a:t> 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Mediator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Educator (all subjects)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Humanitarian</a:t>
                      </a:r>
                      <a:r>
                        <a:rPr lang="en-US" baseline="0" dirty="0" smtClean="0"/>
                        <a:t> worker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Health care worker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Diplomat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Police</a:t>
                      </a:r>
                      <a:r>
                        <a:rPr lang="en-US" baseline="0" dirty="0" smtClean="0"/>
                        <a:t> officer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</a:t>
                      </a:r>
                      <a:r>
                        <a:rPr lang="en-US" baseline="0" dirty="0" smtClean="0"/>
                        <a:t> owner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Activist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Artist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Peace educator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Soldier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Journalist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IT professional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Athlete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561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P.E.A.C.E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 </a:t>
            </a:r>
            <a:r>
              <a:rPr lang="en-US" sz="3600" dirty="0" smtClean="0"/>
              <a:t>Passion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Education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Activities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Community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Environment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268" y="2268483"/>
            <a:ext cx="2794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97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95160"/>
            <a:ext cx="6965245" cy="87149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31 Autobiographies</a:t>
            </a:r>
            <a:endParaRPr lang="en-US" sz="3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735390"/>
              </p:ext>
            </p:extLst>
          </p:nvPr>
        </p:nvGraphicFramePr>
        <p:xfrm>
          <a:off x="840722" y="1166655"/>
          <a:ext cx="7503918" cy="499871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01306"/>
                <a:gridCol w="2501306"/>
                <a:gridCol w="2501306"/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School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Major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Job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Valencia College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Criminal justice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Domestic</a:t>
                      </a:r>
                      <a:r>
                        <a:rPr lang="en-US" sz="1400" baseline="0" dirty="0" smtClean="0"/>
                        <a:t> violence</a:t>
                      </a:r>
                      <a:endParaRPr lang="en-US" sz="1400" dirty="0"/>
                    </a:p>
                  </a:txBody>
                  <a:tcPr/>
                </a:tc>
              </a:tr>
              <a:tr h="49486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George</a:t>
                      </a:r>
                      <a:r>
                        <a:rPr lang="en-US" sz="1400" baseline="0" dirty="0" smtClean="0"/>
                        <a:t> Mason U.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Conflict resolution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Public</a:t>
                      </a:r>
                      <a:r>
                        <a:rPr lang="en-US" sz="1400" baseline="0" dirty="0" smtClean="0"/>
                        <a:t> school mediation program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Franklin Pierce U.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International</a:t>
                      </a:r>
                      <a:r>
                        <a:rPr lang="en-US" sz="1400" baseline="0" dirty="0" smtClean="0"/>
                        <a:t> studies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State Dept.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North Carolina State U.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Political</a:t>
                      </a:r>
                      <a:r>
                        <a:rPr lang="en-US" sz="1400" baseline="0" dirty="0" smtClean="0"/>
                        <a:t> science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County</a:t>
                      </a:r>
                      <a:r>
                        <a:rPr lang="en-US" sz="1400" baseline="0" dirty="0" smtClean="0"/>
                        <a:t> teen coordinator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Portland</a:t>
                      </a:r>
                      <a:r>
                        <a:rPr lang="en-US" sz="1400" baseline="0" dirty="0" smtClean="0"/>
                        <a:t> State U.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Communication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Consultant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Bradle</a:t>
                      </a:r>
                      <a:r>
                        <a:rPr lang="en-US" sz="1400" baseline="0" dirty="0" smtClean="0"/>
                        <a:t>y University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Spanish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Manager,</a:t>
                      </a:r>
                      <a:r>
                        <a:rPr lang="en-US" sz="1400" baseline="0" dirty="0" smtClean="0"/>
                        <a:t> Red Cross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Northeastern Ill. U.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Justice studies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Health</a:t>
                      </a:r>
                      <a:r>
                        <a:rPr lang="en-US" sz="1400" baseline="0" dirty="0" smtClean="0"/>
                        <a:t> worker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</a:t>
                      </a:r>
                      <a:r>
                        <a:rPr lang="en-US" sz="1400" baseline="0" dirty="0" smtClean="0"/>
                        <a:t>. of Delaware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Latin American</a:t>
                      </a:r>
                      <a:r>
                        <a:rPr lang="en-US" sz="1400" baseline="0" dirty="0" smtClean="0"/>
                        <a:t> studies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grade</a:t>
                      </a:r>
                      <a:r>
                        <a:rPr lang="en-US" sz="1400" baseline="0" dirty="0" smtClean="0"/>
                        <a:t> history teacher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UNC/Greensboro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Special</a:t>
                      </a:r>
                      <a:r>
                        <a:rPr lang="en-US" sz="1400" baseline="0" dirty="0" smtClean="0"/>
                        <a:t> education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Trainer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Santa Barbara City College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Liberal arts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Activist</a:t>
                      </a:r>
                      <a:r>
                        <a:rPr lang="en-US" sz="1400" baseline="0" dirty="0" smtClean="0"/>
                        <a:t> oriented NGO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Kalamazoo</a:t>
                      </a:r>
                      <a:r>
                        <a:rPr lang="en-US" sz="1400" baseline="0" dirty="0" smtClean="0"/>
                        <a:t> College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Social science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Started</a:t>
                      </a:r>
                      <a:r>
                        <a:rPr lang="en-US" sz="1400" baseline="0" dirty="0" smtClean="0"/>
                        <a:t> not-for-profit</a:t>
                      </a:r>
                      <a:endParaRPr lang="en-US" sz="1400" dirty="0"/>
                    </a:p>
                  </a:txBody>
                  <a:tcPr/>
                </a:tc>
              </a:tr>
              <a:tr h="49486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U. of</a:t>
                      </a:r>
                      <a:r>
                        <a:rPr lang="en-US" sz="1400" baseline="0" dirty="0" smtClean="0"/>
                        <a:t> Maryland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Social</a:t>
                      </a:r>
                      <a:r>
                        <a:rPr lang="en-US" sz="1400" baseline="0" dirty="0" smtClean="0"/>
                        <a:t> science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Community</a:t>
                      </a:r>
                      <a:r>
                        <a:rPr lang="en-US" sz="1400" baseline="0" dirty="0" smtClean="0"/>
                        <a:t> mediation program manager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U. of</a:t>
                      </a:r>
                      <a:r>
                        <a:rPr lang="en-US" sz="1400" baseline="0" dirty="0" smtClean="0"/>
                        <a:t> Virginia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Humanities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Started</a:t>
                      </a:r>
                      <a:r>
                        <a:rPr lang="en-US" sz="1400" baseline="0" dirty="0" smtClean="0"/>
                        <a:t> dance company</a:t>
                      </a:r>
                      <a:endParaRPr lang="en-US" sz="1400" dirty="0"/>
                    </a:p>
                  </a:txBody>
                  <a:tcPr/>
                </a:tc>
              </a:tr>
              <a:tr h="29109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U. of</a:t>
                      </a:r>
                      <a:r>
                        <a:rPr lang="en-US" sz="1400" baseline="0" dirty="0" smtClean="0"/>
                        <a:t> Hawaii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Film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Started</a:t>
                      </a:r>
                      <a:r>
                        <a:rPr lang="en-US" sz="1400" baseline="0" dirty="0" smtClean="0"/>
                        <a:t> film company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206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Diplomacy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827" y="2719552"/>
            <a:ext cx="1859019" cy="12393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896" y="4275521"/>
            <a:ext cx="3110003" cy="979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6234" y="1996319"/>
            <a:ext cx="1679903" cy="1962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040" y="4064875"/>
            <a:ext cx="1795202" cy="11902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862" y="2719552"/>
            <a:ext cx="1493345" cy="11185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023" y="817582"/>
            <a:ext cx="1014248" cy="18280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4883" y="682734"/>
            <a:ext cx="1310290" cy="10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01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Rights and Law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745" b="2745"/>
          <a:stretch>
            <a:fillRect/>
          </a:stretch>
        </p:blipFill>
        <p:spPr>
          <a:xfrm>
            <a:off x="1463041" y="2119257"/>
            <a:ext cx="2145512" cy="124782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261" y="3636580"/>
            <a:ext cx="1404007" cy="20014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745" y="4431249"/>
            <a:ext cx="2050393" cy="13644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6669" y="2020067"/>
            <a:ext cx="1742090" cy="10857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8831" y="2666860"/>
            <a:ext cx="1960617" cy="14004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3041" y="3594101"/>
            <a:ext cx="1792890" cy="143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79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NGO, IGO, Humanitarian and Military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6300" b="6300"/>
          <a:stretch>
            <a:fillRect/>
          </a:stretch>
        </p:blipFill>
        <p:spPr>
          <a:xfrm>
            <a:off x="1217799" y="2163050"/>
            <a:ext cx="2145512" cy="124782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04" y="4354786"/>
            <a:ext cx="2076365" cy="14434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166" y="3222296"/>
            <a:ext cx="2022304" cy="1132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1814" y="4756807"/>
            <a:ext cx="1728554" cy="1150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599" y="1900095"/>
            <a:ext cx="2203669" cy="132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6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886" y="4536527"/>
            <a:ext cx="2009666" cy="982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052" y="4283231"/>
            <a:ext cx="1857703" cy="1236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472" y="3191641"/>
            <a:ext cx="2027183" cy="9821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6586" y="2162066"/>
            <a:ext cx="1651000" cy="1236656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6"/>
          <a:srcRect l="-44864" r="-44864"/>
          <a:stretch>
            <a:fillRect/>
          </a:stretch>
        </p:blipFill>
        <p:spPr>
          <a:xfrm>
            <a:off x="1533110" y="2119257"/>
            <a:ext cx="2018552" cy="1173984"/>
          </a:xfrm>
        </p:spPr>
      </p:pic>
    </p:spTree>
    <p:extLst>
      <p:ext uri="{BB962C8B-B14F-4D97-AF65-F5344CB8AC3E}">
        <p14:creationId xmlns:p14="http://schemas.microsoft.com/office/powerpoint/2010/main" val="2986483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Justice/Activism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13724" r="13724"/>
          <a:stretch>
            <a:fillRect/>
          </a:stretch>
        </p:blipFill>
        <p:spPr>
          <a:xfrm>
            <a:off x="3784909" y="2551769"/>
            <a:ext cx="1367057" cy="79507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492" y="4023710"/>
            <a:ext cx="2514162" cy="19002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813" y="2155497"/>
            <a:ext cx="2251841" cy="1498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207" y="4416152"/>
            <a:ext cx="2020759" cy="15077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104" y="2551769"/>
            <a:ext cx="1993103" cy="182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37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587" y="817582"/>
            <a:ext cx="7453586" cy="12024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Health, Community, Faith Based </a:t>
            </a:r>
            <a:r>
              <a:rPr lang="en-US" sz="3100" dirty="0" smtClean="0"/>
              <a:t>(A Healing Approach) </a:t>
            </a:r>
            <a:endParaRPr lang="en-US" sz="31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4013" b="14013"/>
          <a:stretch>
            <a:fillRect/>
          </a:stretch>
        </p:blipFill>
        <p:spPr>
          <a:xfrm>
            <a:off x="2128695" y="2173507"/>
            <a:ext cx="2093849" cy="121777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714" y="4347780"/>
            <a:ext cx="1685596" cy="12855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055" y="2260600"/>
            <a:ext cx="1901497" cy="12653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7196" y="3846732"/>
            <a:ext cx="2364390" cy="1688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506" y="3525960"/>
            <a:ext cx="1946529" cy="123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16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863" y="817582"/>
            <a:ext cx="7532414" cy="12024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Arts, Science, Technology, Media</a:t>
            </a:r>
            <a:br>
              <a:rPr lang="en-US" dirty="0" smtClean="0"/>
            </a:br>
            <a:r>
              <a:rPr lang="en-US" sz="3100" dirty="0" smtClean="0"/>
              <a:t>(Creating Peace)</a:t>
            </a:r>
            <a:endParaRPr lang="en-US" sz="31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6141" r="16141"/>
          <a:stretch>
            <a:fillRect/>
          </a:stretch>
        </p:blipFill>
        <p:spPr>
          <a:xfrm>
            <a:off x="1182765" y="2250637"/>
            <a:ext cx="1838959" cy="106953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655" y="2887718"/>
            <a:ext cx="1975069" cy="1106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249" y="2146300"/>
            <a:ext cx="2024993" cy="16216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96" y="4077401"/>
            <a:ext cx="2380980" cy="15844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7866" y="4196693"/>
            <a:ext cx="2231816" cy="120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85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Education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165" y="4021959"/>
            <a:ext cx="1841938" cy="12921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552" y="2478901"/>
            <a:ext cx="2135352" cy="1297523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4"/>
          <a:srcRect l="-10855" r="-10855"/>
          <a:stretch>
            <a:fillRect/>
          </a:stretch>
        </p:blipFill>
        <p:spPr>
          <a:xfrm>
            <a:off x="1780350" y="2119257"/>
            <a:ext cx="2642754" cy="1537018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6268" y="4223407"/>
            <a:ext cx="2157249" cy="15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59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188</TotalTime>
  <Words>560</Words>
  <Application>Microsoft Macintosh PowerPoint</Application>
  <PresentationFormat>On-screen Show (4:3)</PresentationFormat>
  <Paragraphs>133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Pushpin</vt:lpstr>
      <vt:lpstr>PEACEJ    BS </vt:lpstr>
      <vt:lpstr>Reality Check!</vt:lpstr>
      <vt:lpstr>PowerPoint Presentation</vt:lpstr>
      <vt:lpstr>Career Preparation</vt:lpstr>
      <vt:lpstr>Peacebuilding</vt:lpstr>
      <vt:lpstr>Strategic Peacebuilding Pathways (Lederach and Mansfield)</vt:lpstr>
      <vt:lpstr>Faculty/Staff</vt:lpstr>
      <vt:lpstr>Students</vt:lpstr>
      <vt:lpstr>Career Framework</vt:lpstr>
      <vt:lpstr>Peacebuilding Impact</vt:lpstr>
      <vt:lpstr>P.E.A.C.E</vt:lpstr>
      <vt:lpstr>31 Autobiographies</vt:lpstr>
      <vt:lpstr>Diplomacy</vt:lpstr>
      <vt:lpstr>Human Rights and Law</vt:lpstr>
      <vt:lpstr>NGO, IGO, Humanitarian and Military</vt:lpstr>
      <vt:lpstr>Teaching </vt:lpstr>
      <vt:lpstr>Social Justice/Activism</vt:lpstr>
      <vt:lpstr>Health, Community, Faith Based (A Healing Approach) </vt:lpstr>
      <vt:lpstr>Arts, Science, Technology, Media (Creating Peace)</vt:lpstr>
      <vt:lpstr>Further Education</vt:lpstr>
    </vt:vector>
  </TitlesOfParts>
  <Company>Educational Consultant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PEACEJ    BS </dc:title>
  <dc:creator>David J. Smith</dc:creator>
  <cp:lastModifiedBy>David J. Smith</cp:lastModifiedBy>
  <cp:revision>19</cp:revision>
  <cp:lastPrinted>2015-06-17T17:37:24Z</cp:lastPrinted>
  <dcterms:created xsi:type="dcterms:W3CDTF">2015-06-17T13:49:55Z</dcterms:created>
  <dcterms:modified xsi:type="dcterms:W3CDTF">2015-06-17T20:32:44Z</dcterms:modified>
</cp:coreProperties>
</file>